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7"/>
    <p:restoredTop sz="94883"/>
  </p:normalViewPr>
  <p:slideViewPr>
    <p:cSldViewPr snapToGrid="0" snapToObjects="1">
      <p:cViewPr varScale="1">
        <p:scale>
          <a:sx n="112" d="100"/>
          <a:sy n="112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EFFF8-117D-A54E-8B82-C894959D5435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9D3DC-3108-3D4A-92B7-E25F85728E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981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5341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126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94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63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69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25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796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676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95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8270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9D3DC-3108-3D4A-92B7-E25F85728EF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92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120A9-105A-9346-B6FB-E59510C62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EEE8C6-CEFC-BD40-9635-17C0844F8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6AD18-01CD-AD4B-B822-91225607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6701CE-5F54-3F47-810D-79CFBD13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EC8472-DBB4-3C4F-B185-DE63C818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370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0E003-1D1C-294B-893C-A034A721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450E3F-43C3-FA4C-BB7F-42E7F2F20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B041D-7F91-5C4D-8A6A-D54D65F6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C02966-902F-5D41-BECF-CC70A50A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786011-D2FA-774B-9042-958D5E23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73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B05A83-4EAD-0E4B-AD7F-FA205E548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48569B-709F-5A4B-B135-60273E2C2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372103-741E-024F-89C3-A639B98D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466A84-B945-4645-99CA-FB2CC396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4810B2-09BA-CD41-8D09-ABCEB27E3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763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6538E-410D-C845-A0E3-D112166F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A37B37-E026-0A48-91B6-2FB55DEFA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E1F464-8A56-3945-9DC0-B422F929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4C0D11-BA2F-C048-8E87-AC9BDC0D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22FD3F-6DDD-A94F-87CE-80EAEDD5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3090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147BD-680E-C747-9E9B-813D2987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4C8559-9F43-4542-A433-980BAD5D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1EBA99-78FF-F54C-A03B-A6AD87C5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517CEB-04D8-DE46-91DD-60678C91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7FBAFB-0BEF-9643-B54E-2B52895A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387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F7BED-D304-1042-BDE6-12DFD7C5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E5D23-A83C-F34E-8FC5-AE462B86D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E4682D-4E2F-B347-94B7-511297720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ACD077-0FE8-4146-A8A5-963F3B1C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3653B2-16C9-9F43-AC5E-B0390205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F68113-ADFB-5440-B677-4FD1434D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21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EF095-9105-B840-A063-56F019F0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CC3D8C-D107-FC4A-B0A0-7288AB1A4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885247-E6C9-DA44-88A1-8FD085ABA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17E027-B8DD-6247-B6A1-1BF4C73F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D66306-38D7-A146-9EAB-28E156E30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979300-EFAE-C941-A234-CF0F072B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C808AE-E00D-ED43-AAB4-6597835F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3562D0-C83F-AC43-A78B-50E850F5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83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43BE2-F2FA-1247-AF5F-51A0FE1D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EBEB67F-14DF-F740-99E5-3BEB4AF6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1FCC00-2C8E-5D42-8518-AD8F99C6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0F3760-1420-AB42-A62A-0BBC5F8F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334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84165B0-89ED-B046-9FA0-09BF5AB2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3BA396-F334-474B-A4F5-55ECE382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802186-A260-D04F-AE86-0A65710C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6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4CCBD-430F-BF4C-AB89-F7A109283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FCAB09-A92E-CE42-B576-E05BB037E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B2588-BF5A-AB41-B5A7-2215E3D63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A8D747-D25A-FF49-A282-F1A603F5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54263C-1756-6A47-ADC3-90648D13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C4378D-36A4-C644-803E-05C64743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31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0C63A-BD29-9A41-B323-35941C7F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E93B68-1BC5-3A43-82B1-1916D3BB7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FE5E-2B9B-9942-A0F6-F3B8AB7C9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A57405-4474-274B-A99A-DD713BD9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3A07D6-7E8C-FA48-AF96-BC11AEC3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38E968-B6A4-B741-BB64-A69C1D44A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232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FDA100-B82A-C94A-B446-63B96280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8F91F5-2FEC-754C-92DC-CF553903B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444A2C-AF68-9F46-94F9-2AE590F3F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EAA6-B393-A64A-B929-F111BD1A81DC}" type="datetimeFigureOut">
              <a:rPr lang="es-MX" smtClean="0"/>
              <a:t>20/11/18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78CEA-16E7-9246-A1E1-EEFD178B7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56CB7F-4576-2643-9386-49B60ED92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CFCA1-BD50-6B4F-BDE1-D55EC827CE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187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KyRdeji1cs" TargetMode="Externa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602442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683D919-62AC-574A-94ED-8E504E610475}"/>
              </a:ext>
            </a:extLst>
          </p:cNvPr>
          <p:cNvSpPr txBox="1"/>
          <p:nvPr/>
        </p:nvSpPr>
        <p:spPr>
          <a:xfrm>
            <a:off x="0" y="2245156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latin typeface="Gabriel Sans Bold" panose="02000000000000000000" pitchFamily="2" charset="0"/>
              </a:rPr>
              <a:t>Plataforma Integral de Logística y</a:t>
            </a:r>
          </a:p>
          <a:p>
            <a:pPr algn="ctr"/>
            <a:r>
              <a:rPr lang="es-MX" sz="3000" b="1" dirty="0">
                <a:latin typeface="Gabriel Sans Bold" panose="02000000000000000000" pitchFamily="2" charset="0"/>
              </a:rPr>
              <a:t>Toma de Decisiones Basada en Datos</a:t>
            </a:r>
          </a:p>
          <a:p>
            <a:pPr algn="ctr"/>
            <a:r>
              <a:rPr lang="es-MX" sz="3000" b="1" dirty="0">
                <a:latin typeface="Gabriel Sans Bold" panose="02000000000000000000" pitchFamily="2" charset="0"/>
              </a:rPr>
              <a:t>para la Recostrucción de Viviendas en el </a:t>
            </a:r>
          </a:p>
          <a:p>
            <a:pPr algn="ctr"/>
            <a:r>
              <a:rPr lang="es-MX" sz="3000" b="1" dirty="0">
                <a:latin typeface="Gabriel Sans Bold" panose="02000000000000000000" pitchFamily="2" charset="0"/>
              </a:rPr>
              <a:t>Estado de Morelos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90B70A-7AA3-5449-8A5D-581AC8353FAB}"/>
              </a:ext>
            </a:extLst>
          </p:cNvPr>
          <p:cNvSpPr txBox="1"/>
          <p:nvPr/>
        </p:nvSpPr>
        <p:spPr>
          <a:xfrm>
            <a:off x="9795933" y="54356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>
                <a:latin typeface="Gabriel Sans Bold" panose="02000000000000000000" pitchFamily="2" charset="0"/>
              </a:rPr>
              <a:t>Octubre 2018</a:t>
            </a:r>
          </a:p>
        </p:txBody>
      </p:sp>
    </p:spTree>
    <p:extLst>
      <p:ext uri="{BB962C8B-B14F-4D97-AF65-F5344CB8AC3E}">
        <p14:creationId xmlns:p14="http://schemas.microsoft.com/office/powerpoint/2010/main" val="294030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305858" y="1200761"/>
            <a:ext cx="77290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Marco Jurídico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Decreto por el cual se crea y regula el Órgano Desconcentrado denominado “Unidos por Morelos”</a:t>
            </a:r>
            <a:br>
              <a:rPr lang="es-MX" dirty="0">
                <a:latin typeface="Zona Pro Thin" panose="02010303040002020004" pitchFamily="2" charset="77"/>
              </a:rPr>
            </a:br>
            <a:r>
              <a:rPr lang="es-MX" dirty="0">
                <a:latin typeface="Zona Pro Thin" panose="02010303040002020004" pitchFamily="2" charset="77"/>
              </a:rPr>
              <a:t>Periodico Oficial ”Tierra y Libertad” Núm: 5540 03/oct/2017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b="1" dirty="0">
              <a:latin typeface="Zona Pro Thin" panose="02010303040002020004" pitchFamily="2" charset="77"/>
            </a:endParaRPr>
          </a:p>
          <a:p>
            <a:pPr algn="just"/>
            <a:r>
              <a:rPr lang="es-ES_tradnl" b="1" dirty="0">
                <a:latin typeface="Zona Pro Thin" panose="02010303040002020004" pitchFamily="2" charset="77"/>
              </a:rPr>
              <a:t>Datos abiertos: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Censo de Viviendas Afectadas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Padron de Beneficiarios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MX" b="1" dirty="0">
                <a:latin typeface="Zona Pro Thin" panose="02010303040002020004" pitchFamily="2" charset="77"/>
              </a:rPr>
              <a:t>Transparencia y Rencidicion de Cuentas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Contrataciones Abiertas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Destino de los Recuerso</a:t>
            </a:r>
          </a:p>
          <a:p>
            <a:pPr algn="just"/>
            <a:endParaRPr lang="es-MX" b="1" dirty="0">
              <a:latin typeface="Zona Pro Thin" panose="02010303040002020004" pitchFamily="2" charset="77"/>
            </a:endParaRPr>
          </a:p>
          <a:p>
            <a:pPr algn="just"/>
            <a:r>
              <a:rPr lang="es-MX" b="1" dirty="0">
                <a:latin typeface="Zona Pro Thin" panose="02010303040002020004" pitchFamily="2" charset="77"/>
              </a:rPr>
              <a:t>http://unidospormorelos.morelos.gob.mx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486504-6BD7-9544-9344-16BFB9F16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353" y="116414"/>
            <a:ext cx="2828780" cy="66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3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9DB1DB-A86F-EC43-99B4-424FDAD19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1" y="1056534"/>
            <a:ext cx="4437591" cy="33281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C7C164-8759-0741-9E12-310D69DA6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26364"/>
            <a:ext cx="12192000" cy="1347537"/>
          </a:xfrm>
          <a:prstGeom prst="rect">
            <a:avLst/>
          </a:prstGeom>
        </p:spPr>
      </p:pic>
      <p:pic>
        <p:nvPicPr>
          <p:cNvPr id="2" name="Elementos multimedia en línea 1" title="4º lugar, Las Más Innovadoras 2018 (sector público)">
            <a:hlinkClick r:id="" action="ppaction://media"/>
            <a:extLst>
              <a:ext uri="{FF2B5EF4-FFF2-40B4-BE49-F238E27FC236}">
                <a16:creationId xmlns:a16="http://schemas.microsoft.com/office/drawing/2014/main" id="{1E4F9162-9F51-48BD-B721-8F6E6D5113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307875" y="993703"/>
            <a:ext cx="6280904" cy="35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1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055075-5FB9-E74F-AF14-0F7A529EB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360" y="1808186"/>
            <a:ext cx="2233280" cy="25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683D919-62AC-574A-94ED-8E504E610475}"/>
              </a:ext>
            </a:extLst>
          </p:cNvPr>
          <p:cNvSpPr txBox="1"/>
          <p:nvPr/>
        </p:nvSpPr>
        <p:spPr>
          <a:xfrm>
            <a:off x="0" y="2245156"/>
            <a:ext cx="12192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500" b="1" dirty="0">
                <a:latin typeface="Zona Pro" panose="02010303040002020004" pitchFamily="2" charset="77"/>
              </a:rPr>
              <a:t>Dr. Javier Ortiz Hernandez</a:t>
            </a:r>
            <a:br>
              <a:rPr lang="es-MX" sz="2500" b="1" dirty="0">
                <a:latin typeface="Zona Pro" panose="02010303040002020004" pitchFamily="2" charset="77"/>
              </a:rPr>
            </a:br>
            <a:r>
              <a:rPr lang="es-MX" sz="2500" dirty="0">
                <a:latin typeface="Zona Pro Thin" panose="02010303040002020004" pitchFamily="2" charset="77"/>
              </a:rPr>
              <a:t>Director General de Sistemas para el Gobierno Digital</a:t>
            </a:r>
          </a:p>
          <a:p>
            <a:pPr algn="ctr"/>
            <a:endParaRPr lang="es-MX" sz="2500" b="1" dirty="0">
              <a:latin typeface="Zona Pro" panose="02010303040002020004" pitchFamily="2" charset="77"/>
            </a:endParaRPr>
          </a:p>
          <a:p>
            <a:pPr algn="ctr"/>
            <a:r>
              <a:rPr lang="es-MX" sz="2500" b="1" dirty="0">
                <a:latin typeface="Zona Pro" panose="02010303040002020004" pitchFamily="2" charset="77"/>
              </a:rPr>
              <a:t>Ing. Víctor Josué Ruiz Martínez</a:t>
            </a:r>
            <a:br>
              <a:rPr lang="es-MX" sz="2500" b="1" dirty="0">
                <a:latin typeface="Zona Pro" panose="02010303040002020004" pitchFamily="2" charset="77"/>
              </a:rPr>
            </a:br>
            <a:r>
              <a:rPr lang="es-MX" sz="2500" dirty="0">
                <a:latin typeface="Zona Pro Thin" panose="02010303040002020004" pitchFamily="2" charset="77"/>
              </a:rPr>
              <a:t>Director de Informática Estratégica</a:t>
            </a:r>
          </a:p>
        </p:txBody>
      </p:sp>
    </p:spTree>
    <p:extLst>
      <p:ext uri="{BB962C8B-B14F-4D97-AF65-F5344CB8AC3E}">
        <p14:creationId xmlns:p14="http://schemas.microsoft.com/office/powerpoint/2010/main" val="26931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4656667" y="422063"/>
            <a:ext cx="731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El 19 de septiembre de 2017 a las 13:14 hs. ocurrió un sismo con epicentro en los límites de Puebla y Morelos de una magnitud de 7.1 grados en la escala de Richter y una duración de un minuto.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En Morelos se reportaron 74 fallecidos, 1,944 atenciones médicas de las cuales 146 hospitalizaciones. Ante este evento natural sin precedentes el 3 de octubre de 2017, el poder ejecutivo estatal externó su compromiso con la seguridad y la protección civil y se instruyó a todas las dependencias para que en el ámbito de sus respectivas competencias prestaran su colaboración o auxilio institucional en los casos que les fueran requeridos.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Se creó el organismo denominado Unidos por Morelos (UxM) dotado de unidades de asesoría, de apoyo técnico, jurídico, de coordinación y de planeación, con objeto de implementar las acciones necesarias para la reconstrucción de las zonas afectadas por el sismo, a través de la autoconstrucción, la participación ciudadana y la atención prioritaria, vinculando las necesidades de la población afectada con los sectores público, privado y social.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229BD1-72DB-4F4E-84DD-05222FF45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3" y="1212948"/>
            <a:ext cx="3221060" cy="18115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42A153-713F-4CCE-8CE5-DEB5A9487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429" y="2768802"/>
            <a:ext cx="2932153" cy="14928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D9DF4F1-65C1-48C5-B555-68B1603BE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33" y="4101737"/>
            <a:ext cx="3606230" cy="18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8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8BD61C-CC56-354E-A709-DE42D4F16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58" y="1103330"/>
            <a:ext cx="3911135" cy="548373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4711996" y="599506"/>
            <a:ext cx="67095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Objetivos de la Práctica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Desarrollar una plataforma integral apta para dispositivos móviles y de escritorio.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Implementar en el censo de beneficiarios la norma técnica de domicilios geográficos del INEGI y biométricos para identificación plena de los beneficiarios.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Desarrollar tableros de control para la toma de decisiones y para seguimiento a las entregas de apoyos a los beneficiarios.</a:t>
            </a:r>
            <a:endParaRPr lang="es-MX" dirty="0">
              <a:latin typeface="Zona Pro Thin" panose="02010303040002020004" pitchFamily="2" charset="77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Implementar el uso de terminales tipo punto de venta para la descarga de puntos de acuerdo al paquete de ayuda asignado al beneficiario.</a:t>
            </a:r>
            <a:endParaRPr lang="es-MX" dirty="0">
              <a:latin typeface="Zona Pro Thin" panose="02010303040002020004" pitchFamily="2" charset="77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Proporcionar información actualizada a los beneficiarios del programa.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Implementar una guía de datos abiertos para la generación y limpieza de datos, y para construir el padrón de beneficiarios.</a:t>
            </a:r>
            <a:endParaRPr lang="es-MX" dirty="0">
              <a:latin typeface="Zona Pro Thin" panose="02010303040002020004" pitchFamily="2" charset="77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Zona Pro Thin" panose="02010303040002020004" pitchFamily="2" charset="77"/>
              </a:rPr>
              <a:t>Generación de mapas de calor.</a:t>
            </a:r>
            <a:endParaRPr lang="es-MX" dirty="0">
              <a:latin typeface="Zona Pro Thin" panose="02010303040002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289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556831" y="1092053"/>
            <a:ext cx="110783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Problemática antes de implementar la práctica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Falta de un formato estándar para el levantamiento del censo inicial, generando diversidad y duplicidad de datos.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 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Falta de un catálogo para la caracterización inicial de los daños, el diagnóstico inicial era subjetivo siguiendo el punto de vista del brigadista.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 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Falta de un estándar para el levantamiento de domicilios, ni datos para la georreferenciación de las viviendas afectadas.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 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Falta de información en tiempo real de la evolución de la contingencia, para obtener esta información era necesario realizar un corte y procesar los datos mediante hojas de cálculo.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 </a:t>
            </a:r>
            <a:endParaRPr lang="es-MX" dirty="0">
              <a:latin typeface="Zona Pro Thin" panose="02010303040002020004" pitchFamily="2" charset="77"/>
            </a:endParaRPr>
          </a:p>
          <a:p>
            <a:pPr algn="just"/>
            <a:r>
              <a:rPr lang="es-ES_tradnl" dirty="0">
                <a:latin typeface="Zona Pro Thin" panose="02010303040002020004" pitchFamily="2" charset="77"/>
              </a:rPr>
              <a:t>Al no tener datos de georreferencia de las viviendas afectadas, sería muy difícil hacer la planeación de rutas para le entrega de cobertores, víveres o despensas a las familias afectadas por el sismo.</a:t>
            </a:r>
            <a:endParaRPr lang="es-MX" dirty="0">
              <a:latin typeface="Zona Pro Thin" panose="02010303040002020004" pitchFamily="2" charset="77"/>
            </a:endParaRPr>
          </a:p>
          <a:p>
            <a:r>
              <a:rPr lang="es-ES_tradnl" dirty="0"/>
              <a:t> 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16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556831" y="1362019"/>
            <a:ext cx="110783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Implementación de la Práctica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Diseño de la plataforma utilizando tecnologías bien sustentadas como SVG, HTML5 y CSS.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Desarrollo en ambiente web y orientado a dispositivos móviles.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Implementación de la norma técnica de domicilios geográficos.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Implementación de datos de georreferenciación de las viviendas afectadas.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Implementación de mecanismos de identificación biométrica.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Implementación de la guía de datos abiertos.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Implementación de la librería D3.js.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Implementación del uso de terminales tipo punto de venta para la entrega de material de ayuda.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2521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4826000" y="1093129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Conectividad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Acceso limitado o nulo a Internet en los puntos de credencialización y en los puntos de entrega de material. </a:t>
            </a:r>
            <a:r>
              <a:rPr lang="es-ES_tradnl" dirty="0">
                <a:latin typeface="Zona Pro Thin" panose="02010303040002020004" pitchFamily="2" charset="77"/>
              </a:rPr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b="1" dirty="0">
              <a:latin typeface="Zona Pro Thin" panose="02010303040002020004" pitchFamily="2" charset="77"/>
            </a:endParaRPr>
          </a:p>
          <a:p>
            <a:pPr algn="just"/>
            <a:r>
              <a:rPr lang="es-ES_tradnl" b="1" dirty="0">
                <a:latin typeface="Zona Pro Thin" panose="02010303040002020004" pitchFamily="2" charset="77"/>
              </a:rPr>
              <a:t>Solución:</a:t>
            </a:r>
          </a:p>
          <a:p>
            <a:pPr algn="just"/>
            <a:endParaRPr lang="es-MX" b="1" dirty="0">
              <a:latin typeface="Zona Pro Thin" panose="02010303040002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Red Inlambrica del Gobierno del Estado de Morelos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Red celular comercial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882A89-827F-4C49-BE5F-8B6DF2B6F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3" y="1337801"/>
            <a:ext cx="1204482" cy="8747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55FE14-9B00-4CA5-99B5-24F80C2B6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0" y="2390703"/>
            <a:ext cx="3508829" cy="31294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DF7B132-4140-432B-9C75-D38CFA58F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68054" y="3222821"/>
            <a:ext cx="386718" cy="3867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587257-7F73-4422-A86C-A595BBD21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558733" y="3394245"/>
            <a:ext cx="386718" cy="3867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BC3B89-C701-46D2-8C8F-F59F0ED8F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54772" y="3787703"/>
            <a:ext cx="386718" cy="3867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DDC1019-C5C2-4A58-9808-495C69B09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13393" y="2884452"/>
            <a:ext cx="386718" cy="3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9D8AD2-D9A8-0749-8A32-EAB14372807C}"/>
              </a:ext>
            </a:extLst>
          </p:cNvPr>
          <p:cNvSpPr txBox="1"/>
          <p:nvPr/>
        </p:nvSpPr>
        <p:spPr>
          <a:xfrm>
            <a:off x="5020734" y="993703"/>
            <a:ext cx="67140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Inclusión y habilidades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Perfil de los operadores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b="1" dirty="0">
              <a:latin typeface="Zona Pro Thin" panose="02010303040002020004" pitchFamily="2" charset="77"/>
            </a:endParaRPr>
          </a:p>
          <a:p>
            <a:pPr algn="just"/>
            <a:r>
              <a:rPr lang="es-ES_tradnl" b="1" dirty="0">
                <a:latin typeface="Zona Pro Thin" panose="02010303040002020004" pitchFamily="2" charset="77"/>
              </a:rPr>
              <a:t>Solución: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Capacitación de operadores para la actualización de información, digitalización de documentos, toma de fotográfica y de huellas dactilares.</a:t>
            </a:r>
          </a:p>
          <a:p>
            <a:pPr algn="just"/>
            <a:endParaRPr lang="es-MX" b="1" dirty="0">
              <a:latin typeface="Zona Pro Thin" panose="02010303040002020004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5C8AD75-012C-8749-83A9-346DA09197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8" y="1153068"/>
            <a:ext cx="4266141" cy="21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22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EBBFA1-98FC-1842-8C9F-936162708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6732"/>
            <a:ext cx="12192000" cy="821267"/>
          </a:xfrm>
          <a:prstGeom prst="rect">
            <a:avLst/>
          </a:prstGeom>
        </p:spPr>
      </p:pic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5229C51-EE01-9741-A1CB-1EE860A8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77281"/>
            <a:ext cx="3333750" cy="7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5C9F945-7483-6544-99B7-0B65A5F19B0B}"/>
              </a:ext>
            </a:extLst>
          </p:cNvPr>
          <p:cNvGrpSpPr/>
          <p:nvPr/>
        </p:nvGrpSpPr>
        <p:grpSpPr>
          <a:xfrm>
            <a:off x="246015" y="1181200"/>
            <a:ext cx="7263917" cy="5033334"/>
            <a:chOff x="737083" y="971264"/>
            <a:chExt cx="7805556" cy="505143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9D3684E-8F5F-2542-B925-5756256F1713}"/>
                </a:ext>
              </a:extLst>
            </p:cNvPr>
            <p:cNvSpPr/>
            <p:nvPr/>
          </p:nvSpPr>
          <p:spPr>
            <a:xfrm>
              <a:off x="737083" y="971264"/>
              <a:ext cx="7805556" cy="3854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Rectángulo: esquinas redondeadas 11">
              <a:extLst>
                <a:ext uri="{FF2B5EF4-FFF2-40B4-BE49-F238E27FC236}">
                  <a16:creationId xmlns:a16="http://schemas.microsoft.com/office/drawing/2014/main" id="{191DF7B9-C47A-9E4C-B56D-147599622173}"/>
                </a:ext>
              </a:extLst>
            </p:cNvPr>
            <p:cNvSpPr/>
            <p:nvPr/>
          </p:nvSpPr>
          <p:spPr>
            <a:xfrm>
              <a:off x="1598740" y="1227835"/>
              <a:ext cx="523702" cy="250213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Registro de Censo</a:t>
              </a:r>
            </a:p>
          </p:txBody>
        </p:sp>
        <p:sp>
          <p:nvSpPr>
            <p:cNvPr id="10" name="Rectángulo: esquinas redondeadas 13">
              <a:extLst>
                <a:ext uri="{FF2B5EF4-FFF2-40B4-BE49-F238E27FC236}">
                  <a16:creationId xmlns:a16="http://schemas.microsoft.com/office/drawing/2014/main" id="{BF59D6F3-8C00-9D41-B264-10C7445DADBB}"/>
                </a:ext>
              </a:extLst>
            </p:cNvPr>
            <p:cNvSpPr/>
            <p:nvPr/>
          </p:nvSpPr>
          <p:spPr>
            <a:xfrm>
              <a:off x="2224966" y="1227835"/>
              <a:ext cx="523702" cy="250213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Credencialización</a:t>
              </a:r>
            </a:p>
          </p:txBody>
        </p:sp>
        <p:sp>
          <p:nvSpPr>
            <p:cNvPr id="11" name="Rectángulo: esquinas redondeadas 14">
              <a:extLst>
                <a:ext uri="{FF2B5EF4-FFF2-40B4-BE49-F238E27FC236}">
                  <a16:creationId xmlns:a16="http://schemas.microsoft.com/office/drawing/2014/main" id="{AB95339D-BCFA-B94A-82E1-9D90DE7722B3}"/>
                </a:ext>
              </a:extLst>
            </p:cNvPr>
            <p:cNvSpPr/>
            <p:nvPr/>
          </p:nvSpPr>
          <p:spPr>
            <a:xfrm>
              <a:off x="2851192" y="1227834"/>
              <a:ext cx="523702" cy="250213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Evaluaciones Técnicas</a:t>
              </a:r>
            </a:p>
          </p:txBody>
        </p:sp>
        <p:sp>
          <p:nvSpPr>
            <p:cNvPr id="12" name="Rectángulo: esquinas redondeadas 15">
              <a:extLst>
                <a:ext uri="{FF2B5EF4-FFF2-40B4-BE49-F238E27FC236}">
                  <a16:creationId xmlns:a16="http://schemas.microsoft.com/office/drawing/2014/main" id="{8682AC88-8F3B-4046-9267-F0C32FC0AF89}"/>
                </a:ext>
              </a:extLst>
            </p:cNvPr>
            <p:cNvSpPr/>
            <p:nvPr/>
          </p:nvSpPr>
          <p:spPr>
            <a:xfrm>
              <a:off x="3502437" y="1227830"/>
              <a:ext cx="523702" cy="2502131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Entrega de Materiales</a:t>
              </a:r>
            </a:p>
          </p:txBody>
        </p:sp>
        <p:sp>
          <p:nvSpPr>
            <p:cNvPr id="13" name="Rectángulo: esquinas redondeadas 16">
              <a:extLst>
                <a:ext uri="{FF2B5EF4-FFF2-40B4-BE49-F238E27FC236}">
                  <a16:creationId xmlns:a16="http://schemas.microsoft.com/office/drawing/2014/main" id="{51EC76A9-BF5A-9D48-B0E4-7862CC26CC83}"/>
                </a:ext>
              </a:extLst>
            </p:cNvPr>
            <p:cNvSpPr/>
            <p:nvPr/>
          </p:nvSpPr>
          <p:spPr>
            <a:xfrm>
              <a:off x="6182869" y="1188143"/>
              <a:ext cx="523702" cy="250213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* Encuestas Socioeconómicas</a:t>
              </a:r>
            </a:p>
          </p:txBody>
        </p:sp>
        <p:sp>
          <p:nvSpPr>
            <p:cNvPr id="14" name="Rectángulo: esquinas redondeadas 17">
              <a:extLst>
                <a:ext uri="{FF2B5EF4-FFF2-40B4-BE49-F238E27FC236}">
                  <a16:creationId xmlns:a16="http://schemas.microsoft.com/office/drawing/2014/main" id="{3A6641B4-AF16-C447-A4E6-AFE95B7DBB1E}"/>
                </a:ext>
              </a:extLst>
            </p:cNvPr>
            <p:cNvSpPr/>
            <p:nvPr/>
          </p:nvSpPr>
          <p:spPr>
            <a:xfrm>
              <a:off x="6822880" y="1185248"/>
              <a:ext cx="523702" cy="250213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Reportes</a:t>
              </a:r>
            </a:p>
          </p:txBody>
        </p:sp>
        <p:sp>
          <p:nvSpPr>
            <p:cNvPr id="15" name="Rectángulo: esquinas redondeadas 18">
              <a:extLst>
                <a:ext uri="{FF2B5EF4-FFF2-40B4-BE49-F238E27FC236}">
                  <a16:creationId xmlns:a16="http://schemas.microsoft.com/office/drawing/2014/main" id="{A8AF1972-E904-A14E-BD42-D93FDFB4E59A}"/>
                </a:ext>
              </a:extLst>
            </p:cNvPr>
            <p:cNvSpPr/>
            <p:nvPr/>
          </p:nvSpPr>
          <p:spPr>
            <a:xfrm>
              <a:off x="7489657" y="1151024"/>
              <a:ext cx="523702" cy="250213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Tablero de Control</a:t>
              </a:r>
            </a:p>
          </p:txBody>
        </p:sp>
        <p:sp>
          <p:nvSpPr>
            <p:cNvPr id="16" name="Rectángulo: esquinas redondeadas 19">
              <a:extLst>
                <a:ext uri="{FF2B5EF4-FFF2-40B4-BE49-F238E27FC236}">
                  <a16:creationId xmlns:a16="http://schemas.microsoft.com/office/drawing/2014/main" id="{3897815E-98A7-BB42-9450-B6257BC3CAFF}"/>
                </a:ext>
              </a:extLst>
            </p:cNvPr>
            <p:cNvSpPr/>
            <p:nvPr/>
          </p:nvSpPr>
          <p:spPr>
            <a:xfrm>
              <a:off x="1575101" y="3810014"/>
              <a:ext cx="6438257" cy="4156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Base de datos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8F04E1C-9184-B847-931A-88FD4BABA826}"/>
                </a:ext>
              </a:extLst>
            </p:cNvPr>
            <p:cNvSpPr txBox="1"/>
            <p:nvPr/>
          </p:nvSpPr>
          <p:spPr>
            <a:xfrm rot="16200000">
              <a:off x="1923" y="2264983"/>
              <a:ext cx="2597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Módulos de la Plataforma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6DD4787-1C06-DA47-B36B-54627F381B7F}"/>
                </a:ext>
              </a:extLst>
            </p:cNvPr>
            <p:cNvSpPr txBox="1"/>
            <p:nvPr/>
          </p:nvSpPr>
          <p:spPr>
            <a:xfrm>
              <a:off x="3819687" y="4263381"/>
              <a:ext cx="2510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Infraestructura CES</a:t>
              </a:r>
            </a:p>
          </p:txBody>
        </p:sp>
        <p:sp>
          <p:nvSpPr>
            <p:cNvPr id="19" name="Rectángulo: esquinas redondeadas 22">
              <a:extLst>
                <a:ext uri="{FF2B5EF4-FFF2-40B4-BE49-F238E27FC236}">
                  <a16:creationId xmlns:a16="http://schemas.microsoft.com/office/drawing/2014/main" id="{A86F3A80-4A25-544A-AAC3-7B39EA41B59E}"/>
                </a:ext>
              </a:extLst>
            </p:cNvPr>
            <p:cNvSpPr/>
            <p:nvPr/>
          </p:nvSpPr>
          <p:spPr>
            <a:xfrm>
              <a:off x="4161813" y="1227830"/>
              <a:ext cx="523702" cy="250213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* Coordinación Operativa</a:t>
              </a:r>
            </a:p>
          </p:txBody>
        </p:sp>
        <p:sp>
          <p:nvSpPr>
            <p:cNvPr id="20" name="Rectángulo: esquinas redondeadas 23">
              <a:extLst>
                <a:ext uri="{FF2B5EF4-FFF2-40B4-BE49-F238E27FC236}">
                  <a16:creationId xmlns:a16="http://schemas.microsoft.com/office/drawing/2014/main" id="{1DEAB7D8-7122-074D-87C7-DB5E20343C7A}"/>
                </a:ext>
              </a:extLst>
            </p:cNvPr>
            <p:cNvSpPr/>
            <p:nvPr/>
          </p:nvSpPr>
          <p:spPr>
            <a:xfrm>
              <a:off x="4813058" y="1224525"/>
              <a:ext cx="523702" cy="250213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* Coordinación Técnica</a:t>
              </a:r>
            </a:p>
          </p:txBody>
        </p:sp>
        <p:sp>
          <p:nvSpPr>
            <p:cNvPr id="21" name="Rectángulo: esquinas redondeadas 24">
              <a:extLst>
                <a:ext uri="{FF2B5EF4-FFF2-40B4-BE49-F238E27FC236}">
                  <a16:creationId xmlns:a16="http://schemas.microsoft.com/office/drawing/2014/main" id="{EA3AD3ED-6F00-8543-89F7-FE54E1C58C08}"/>
                </a:ext>
              </a:extLst>
            </p:cNvPr>
            <p:cNvSpPr/>
            <p:nvPr/>
          </p:nvSpPr>
          <p:spPr>
            <a:xfrm>
              <a:off x="5502346" y="1224524"/>
              <a:ext cx="523702" cy="250213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s-MX" dirty="0"/>
                <a:t> * Daño Total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896CFBD-82F1-064F-9002-9A41FFAC5621}"/>
                </a:ext>
              </a:extLst>
            </p:cNvPr>
            <p:cNvSpPr txBox="1"/>
            <p:nvPr/>
          </p:nvSpPr>
          <p:spPr>
            <a:xfrm>
              <a:off x="3656600" y="4945485"/>
              <a:ext cx="26735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Enlaces en municipios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Transparencia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Datos abiertos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 err="1"/>
                <a:t>COEVAL</a:t>
              </a:r>
              <a:endParaRPr lang="es-MX" sz="1600" dirty="0"/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DD3CE13-056D-1148-A921-D49891024584}"/>
              </a:ext>
            </a:extLst>
          </p:cNvPr>
          <p:cNvSpPr txBox="1"/>
          <p:nvPr/>
        </p:nvSpPr>
        <p:spPr>
          <a:xfrm>
            <a:off x="7699128" y="1064393"/>
            <a:ext cx="3963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Zona Pro Thin" panose="02010303040002020004" pitchFamily="2" charset="77"/>
              </a:rPr>
              <a:t>Interoperabilidad</a:t>
            </a:r>
          </a:p>
          <a:p>
            <a:endParaRPr lang="es-MX" b="1" dirty="0">
              <a:latin typeface="Zona Pro Thin" panose="02010303040002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Módulos de la Plataforma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Portal de Transparencia del Organismo UxM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Zona Pro Thin" panose="02010303040002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Zona Pro Thin" panose="02010303040002020004" pitchFamily="2" charset="77"/>
              </a:rPr>
              <a:t>Plataforma de datos abiertos del GEM</a:t>
            </a:r>
          </a:p>
        </p:txBody>
      </p:sp>
    </p:spTree>
    <p:extLst>
      <p:ext uri="{BB962C8B-B14F-4D97-AF65-F5344CB8AC3E}">
        <p14:creationId xmlns:p14="http://schemas.microsoft.com/office/powerpoint/2010/main" val="245298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576</Words>
  <Application>Microsoft Macintosh PowerPoint</Application>
  <PresentationFormat>Panorámica</PresentationFormat>
  <Paragraphs>104</Paragraphs>
  <Slides>12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Gabriel Sans Bold</vt:lpstr>
      <vt:lpstr>Zona Pro</vt:lpstr>
      <vt:lpstr>Zona Pro Thin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Javier Ortiz</cp:lastModifiedBy>
  <cp:revision>41</cp:revision>
  <dcterms:created xsi:type="dcterms:W3CDTF">2018-10-19T04:06:18Z</dcterms:created>
  <dcterms:modified xsi:type="dcterms:W3CDTF">2018-11-20T21:49:49Z</dcterms:modified>
</cp:coreProperties>
</file>